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6" r:id="rId6"/>
    <p:sldId id="259" r:id="rId7"/>
    <p:sldId id="267" r:id="rId8"/>
    <p:sldId id="261" r:id="rId9"/>
    <p:sldId id="262" r:id="rId10"/>
    <p:sldId id="260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14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74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317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571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08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674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76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17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778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801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B3375-7A70-4383-9CD6-9BB8D3BDF9D7}" type="datetimeFigureOut">
              <a:rPr lang="es-ES" smtClean="0"/>
              <a:t>26/12/2019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4FADD-5E7F-42A6-987F-3E91800C4B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31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/>
        </p:nvSpPr>
        <p:spPr>
          <a:xfrm>
            <a:off x="782052" y="2281187"/>
            <a:ext cx="10684043" cy="131144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Ganoderma </a:t>
            </a:r>
            <a:r>
              <a:rPr lang="es-ES" sz="80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Lucidum</a:t>
            </a:r>
            <a:endParaRPr lang="es-E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0" y="3592629"/>
            <a:ext cx="12192000" cy="1564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143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2017193"/>
            <a:ext cx="12192000" cy="3194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1933964" y="1228762"/>
            <a:ext cx="796802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3600" dirty="0" smtClean="0">
                <a:latin typeface="Bodoni MT Black" panose="02070A03080606020203" pitchFamily="18" charset="0"/>
              </a:rPr>
              <a:t>EL PRIMER CAFÉ SALUDABLE</a:t>
            </a:r>
            <a:endParaRPr lang="es-ES" sz="3600" dirty="0">
              <a:latin typeface="Bodoni MT Black" panose="02070A03080606020203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22329" r="19566" b="15127"/>
          <a:stretch/>
        </p:blipFill>
        <p:spPr>
          <a:xfrm>
            <a:off x="3242439" y="2663524"/>
            <a:ext cx="3011428" cy="1506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21908" b="16412"/>
          <a:stretch/>
        </p:blipFill>
        <p:spPr>
          <a:xfrm>
            <a:off x="6360254" y="2492196"/>
            <a:ext cx="3626594" cy="159299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34964" y="4255352"/>
            <a:ext cx="2501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GANOCAFÉ 3 EN 1</a:t>
            </a:r>
          </a:p>
          <a:p>
            <a:pPr algn="ctr"/>
            <a:r>
              <a:rPr lang="es-ES" sz="2000" b="1" dirty="0" smtClean="0"/>
              <a:t>CAPUCHINO</a:t>
            </a:r>
            <a:endParaRPr lang="es-ES" sz="20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910323" y="3982675"/>
            <a:ext cx="2307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GANOCAFÉ</a:t>
            </a:r>
          </a:p>
          <a:p>
            <a:pPr algn="ctr"/>
            <a:r>
              <a:rPr lang="es-ES" sz="2000" b="1" dirty="0" smtClean="0"/>
              <a:t>NEGRO </a:t>
            </a:r>
          </a:p>
          <a:p>
            <a:pPr algn="ctr"/>
            <a:endParaRPr lang="es-ES" sz="2000" b="1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t="5905"/>
          <a:stretch/>
        </p:blipFill>
        <p:spPr>
          <a:xfrm>
            <a:off x="579343" y="2199282"/>
            <a:ext cx="2590805" cy="201413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139185" y="4085192"/>
            <a:ext cx="2501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GANOCHOCOLATE</a:t>
            </a:r>
          </a:p>
        </p:txBody>
      </p:sp>
      <p:pic>
        <p:nvPicPr>
          <p:cNvPr id="3076" name="Picture 4" descr="Imagen relacionad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9" r="51645" b="6903"/>
          <a:stretch/>
        </p:blipFill>
        <p:spPr bwMode="auto">
          <a:xfrm>
            <a:off x="10332766" y="2225598"/>
            <a:ext cx="972218" cy="21194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9477123" y="4371472"/>
            <a:ext cx="2683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PASTA DENTAL KIBNABALÚ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6" y="149064"/>
            <a:ext cx="4095879" cy="7825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7"/>
          <a:srcRect l="7177" t="14807" r="6458" b="14863"/>
          <a:stretch/>
        </p:blipFill>
        <p:spPr>
          <a:xfrm>
            <a:off x="7162704" y="6038250"/>
            <a:ext cx="1528872" cy="6670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165" y="6060350"/>
            <a:ext cx="1363657" cy="5542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6039" y="6011596"/>
            <a:ext cx="3097745" cy="693704"/>
          </a:xfrm>
          <a:prstGeom prst="rect">
            <a:avLst/>
          </a:prstGeom>
        </p:spPr>
      </p:pic>
      <p:sp>
        <p:nvSpPr>
          <p:cNvPr id="23" name="CuadroTexto 17"/>
          <p:cNvSpPr txBox="1"/>
          <p:nvPr/>
        </p:nvSpPr>
        <p:spPr>
          <a:xfrm>
            <a:off x="4865234" y="5567295"/>
            <a:ext cx="6877587" cy="33855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7200" b="1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1600" dirty="0"/>
              <a:t>REGISTROS Y CERTIFICADOS INTERNACIONALES</a:t>
            </a:r>
            <a:endParaRPr lang="es-ES" sz="1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0"/>
          <a:srcRect t="11068" b="15498"/>
          <a:stretch/>
        </p:blipFill>
        <p:spPr>
          <a:xfrm>
            <a:off x="8749529" y="5993950"/>
            <a:ext cx="1692260" cy="6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02920" y="132188"/>
            <a:ext cx="11163823" cy="175432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/>
              <a:t>Salud, </a:t>
            </a:r>
          </a:p>
          <a:p>
            <a:pPr algn="ctr"/>
            <a:r>
              <a:rPr lang="es-ES" sz="5400" dirty="0"/>
              <a:t>b</a:t>
            </a:r>
            <a:r>
              <a:rPr lang="es-ES" sz="5400" dirty="0" smtClean="0"/>
              <a:t>ienestar y prosperidad</a:t>
            </a:r>
            <a:endParaRPr lang="es-ES" sz="5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53515" y="2045135"/>
            <a:ext cx="141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MENTAL</a:t>
            </a:r>
            <a:r>
              <a:rPr lang="es-ES" sz="2000" dirty="0" smtClean="0"/>
              <a:t> </a:t>
            </a:r>
            <a:endParaRPr lang="es-ES" sz="2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65635" y="4566471"/>
            <a:ext cx="109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FISICA</a:t>
            </a:r>
            <a:r>
              <a:rPr lang="es-ES" b="1" dirty="0" smtClean="0"/>
              <a:t> </a:t>
            </a:r>
            <a:endParaRPr lang="es-ES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0108826" y="2051879"/>
            <a:ext cx="180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EMOCIONAL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8727370" y="11685707"/>
            <a:ext cx="3310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ESPIRITUAL</a:t>
            </a:r>
            <a:endParaRPr lang="es-ES" sz="24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661" y="2613956"/>
            <a:ext cx="5310459" cy="3291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22524" t="16782" r="20000" b="29223"/>
          <a:stretch/>
        </p:blipFill>
        <p:spPr>
          <a:xfrm>
            <a:off x="565635" y="2427010"/>
            <a:ext cx="1082040" cy="109470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46" y="5128150"/>
            <a:ext cx="1418490" cy="1110123"/>
          </a:xfrm>
          <a:prstGeom prst="rect">
            <a:avLst/>
          </a:prstGeom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771" y="2499771"/>
            <a:ext cx="1045421" cy="94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/>
          <p:cNvSpPr txBox="1"/>
          <p:nvPr/>
        </p:nvSpPr>
        <p:spPr>
          <a:xfrm>
            <a:off x="10312960" y="4566471"/>
            <a:ext cx="1746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ESPIRITUAL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3430" y="5239484"/>
            <a:ext cx="911336" cy="91133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553434" y="2435132"/>
            <a:ext cx="18992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Conocimientos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Intelecto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Recuerdos </a:t>
            </a:r>
            <a:r>
              <a:rPr lang="es-ES" dirty="0" err="1" smtClean="0"/>
              <a:t>Inf</a:t>
            </a:r>
            <a:endParaRPr lang="es-E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Paradigmas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Ideas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Profesión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Proyectos 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590175" y="4902053"/>
            <a:ext cx="2440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Células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Cuerpo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Salud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Ingresos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Bienes materiales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Auto imagen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9147840" y="2513544"/>
            <a:ext cx="2440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Autoestima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Relaciones </a:t>
            </a:r>
            <a:r>
              <a:rPr lang="es-ES" dirty="0" err="1" smtClean="0"/>
              <a:t>Int</a:t>
            </a:r>
            <a:r>
              <a:rPr lang="es-ES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Afectos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Sueños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Pasión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Expectativas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9164338" y="5028136"/>
            <a:ext cx="2440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Fortaleza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Debilidad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Virtudes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Potencia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smtClean="0"/>
              <a:t>Relación con otros</a:t>
            </a:r>
          </a:p>
        </p:txBody>
      </p:sp>
    </p:spTree>
    <p:extLst>
      <p:ext uri="{BB962C8B-B14F-4D97-AF65-F5344CB8AC3E}">
        <p14:creationId xmlns:p14="http://schemas.microsoft.com/office/powerpoint/2010/main" val="283960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88720" y="396240"/>
            <a:ext cx="10424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smtClean="0"/>
              <a:t>¿Por qué nos enfermamos?</a:t>
            </a:r>
            <a:endParaRPr lang="es-ES" sz="7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79" y="1381602"/>
            <a:ext cx="7534935" cy="454515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94360" y="2338627"/>
            <a:ext cx="1813560" cy="1569660"/>
          </a:xfrm>
          <a:prstGeom prst="rect">
            <a:avLst/>
          </a:prstGeom>
          <a:gradFill>
            <a:gsLst>
              <a:gs pos="100000">
                <a:srgbClr val="FF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endParaRPr lang="es-E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es-E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COMIDA</a:t>
            </a:r>
          </a:p>
          <a:p>
            <a:endParaRPr lang="es-E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04537" y="5434608"/>
            <a:ext cx="1174923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 smtClean="0"/>
              <a:t>´´No todo lo que hoy es comestible, es alimento´´. ´´Que tu medicina sea tu alimento y el alimento tu medicina¨</a:t>
            </a:r>
            <a:endParaRPr lang="es-ES" sz="2000" i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9800116" y="2338627"/>
            <a:ext cx="2117563" cy="1569660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/>
            </a:r>
            <a:br>
              <a:rPr lang="es-ES" sz="3200" b="1" dirty="0" smtClean="0"/>
            </a:br>
            <a:r>
              <a:rPr lang="es-E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ALIMENTO</a:t>
            </a:r>
          </a:p>
          <a:p>
            <a:endParaRPr lang="es-ES" sz="32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5618953" y="1874640"/>
            <a:ext cx="1045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/>
              <a:t>VS</a:t>
            </a:r>
            <a:endParaRPr lang="es-ES" sz="3600" b="1" dirty="0"/>
          </a:p>
        </p:txBody>
      </p:sp>
      <p:sp>
        <p:nvSpPr>
          <p:cNvPr id="11" name="Rectángulo 10"/>
          <p:cNvSpPr/>
          <p:nvPr/>
        </p:nvSpPr>
        <p:spPr>
          <a:xfrm>
            <a:off x="914400" y="6002953"/>
            <a:ext cx="5227320" cy="672435"/>
          </a:xfrm>
          <a:prstGeom prst="rect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i="1" dirty="0" smtClean="0"/>
              <a:t>¿Dónde estás hoy?</a:t>
            </a:r>
            <a:endParaRPr lang="es-ES" sz="3200" i="1" dirty="0"/>
          </a:p>
        </p:txBody>
      </p:sp>
      <p:sp>
        <p:nvSpPr>
          <p:cNvPr id="13" name="Rectángulo 12"/>
          <p:cNvSpPr/>
          <p:nvPr/>
        </p:nvSpPr>
        <p:spPr>
          <a:xfrm>
            <a:off x="6626784" y="6002953"/>
            <a:ext cx="4681295" cy="690622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i="1" dirty="0" smtClean="0"/>
              <a:t>¿Dónde quieres estar mañana?</a:t>
            </a:r>
            <a:endParaRPr lang="es-ES" sz="2800" i="1" dirty="0"/>
          </a:p>
        </p:txBody>
      </p:sp>
      <p:sp>
        <p:nvSpPr>
          <p:cNvPr id="14" name="Flecha derecha 13"/>
          <p:cNvSpPr/>
          <p:nvPr/>
        </p:nvSpPr>
        <p:spPr>
          <a:xfrm>
            <a:off x="6242088" y="6254474"/>
            <a:ext cx="317424" cy="243840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32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rgbClr val="D6E6F5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311445" y="625043"/>
            <a:ext cx="961323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FF0000"/>
                </a:solidFill>
                <a:latin typeface="Bodoni MT Black" panose="02070A03080606020203" pitchFamily="18" charset="0"/>
              </a:rPr>
              <a:t>¿CÓMO GARANTIZO MI NUTRICIÓN?</a:t>
            </a:r>
            <a:endParaRPr lang="es-ES" sz="3600" b="1" dirty="0">
              <a:solidFill>
                <a:srgbClr val="FF0000"/>
              </a:solidFill>
              <a:latin typeface="Bodoni MT Black" panose="02070A03080606020203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73437" y="1920710"/>
            <a:ext cx="3399941" cy="4616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 Rounded MT Bold" panose="020F0704030504030204" pitchFamily="34" charset="0"/>
              </a:rPr>
              <a:t>MACRONUTRIENTES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694346" y="1920710"/>
            <a:ext cx="3342815" cy="4616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latin typeface="Arial Rounded MT Bold" panose="020F0704030504030204" pitchFamily="34" charset="0"/>
              </a:rPr>
              <a:t>MICRONUTIENTES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73438" y="2640357"/>
            <a:ext cx="280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>
                <a:latin typeface="Bodoni MT Black" panose="02070A03080606020203" pitchFamily="18" charset="0"/>
                <a:cs typeface="Browallia New" panose="020B0604020202020204" pitchFamily="34" charset="-34"/>
              </a:rPr>
              <a:t>CARBOHIDRATOS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35278" y="3231036"/>
            <a:ext cx="20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>
                <a:latin typeface="Bodoni MT Black" panose="02070A03080606020203" pitchFamily="18" charset="0"/>
              </a:rPr>
              <a:t>PROTEINAS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71068" y="3831471"/>
            <a:ext cx="155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>
                <a:latin typeface="Bodoni MT Black" panose="02070A03080606020203" pitchFamily="18" charset="0"/>
              </a:rPr>
              <a:t>GRASAS</a:t>
            </a:r>
            <a:r>
              <a:rPr lang="es-ES" dirty="0" smtClean="0"/>
              <a:t>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418253" y="2563540"/>
            <a:ext cx="380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>
                <a:latin typeface="Bodoni MT Black" panose="02070A03080606020203" pitchFamily="18" charset="0"/>
              </a:rPr>
              <a:t>VITAMINAS – MINERALES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9140565" y="4475663"/>
            <a:ext cx="265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>
                <a:latin typeface="Bodoni MT Black" panose="02070A03080606020203" pitchFamily="18" charset="0"/>
              </a:rPr>
              <a:t>ANTIOXIDANTES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874679" y="3170396"/>
            <a:ext cx="291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>
                <a:latin typeface="Bodoni MT Black" panose="02070A03080606020203" pitchFamily="18" charset="0"/>
              </a:rPr>
              <a:t>OLIGOELEMENTOS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8970550" y="3831471"/>
            <a:ext cx="282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 smtClean="0">
                <a:latin typeface="Bodoni MT Black" panose="02070A03080606020203" pitchFamily="18" charset="0"/>
              </a:rPr>
              <a:t>FITONUTRIENTES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54" y="1900540"/>
            <a:ext cx="4722899" cy="3597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632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84421" y="517358"/>
            <a:ext cx="2237874" cy="553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860" y="1595677"/>
            <a:ext cx="3858966" cy="374127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155575" y="160338"/>
            <a:ext cx="11863972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GANODERMA LUCIDUM</a:t>
            </a:r>
            <a:endParaRPr lang="es-E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36100" y="98782"/>
            <a:ext cx="43834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solidFill>
                  <a:schemeClr val="bg1"/>
                </a:solidFill>
              </a:rPr>
              <a:t>¿Cual es el mejor súper alimento de la historia de la humidad? 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/>
          <a:srcRect l="76324" t="7666" r="5900" b="62974"/>
          <a:stretch/>
        </p:blipFill>
        <p:spPr>
          <a:xfrm>
            <a:off x="8289804" y="1326913"/>
            <a:ext cx="906295" cy="94817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585" y="3163857"/>
            <a:ext cx="1107481" cy="81684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713" y="4965384"/>
            <a:ext cx="1800367" cy="645488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856" y="5119598"/>
            <a:ext cx="1360940" cy="67325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108" y="2689503"/>
            <a:ext cx="633359" cy="1270488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108" y="1427684"/>
            <a:ext cx="840092" cy="63970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0047" y="5496326"/>
            <a:ext cx="1304103" cy="668988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3532789" y="1464824"/>
            <a:ext cx="117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latin typeface="Agency FB" panose="020B0503020202020204" pitchFamily="34" charset="0"/>
              </a:rPr>
              <a:t>Contiene 7 veces más </a:t>
            </a:r>
            <a:r>
              <a:rPr lang="es-ES" sz="1200" b="1" dirty="0" smtClean="0">
                <a:latin typeface="Agency FB" panose="020B0503020202020204" pitchFamily="34" charset="0"/>
              </a:rPr>
              <a:t>vitaminas c </a:t>
            </a:r>
            <a:r>
              <a:rPr lang="es-ES" sz="1200" dirty="0" smtClean="0">
                <a:latin typeface="Agency FB" panose="020B0503020202020204" pitchFamily="34" charset="0"/>
              </a:rPr>
              <a:t>que la NARANJA</a:t>
            </a:r>
            <a:endParaRPr lang="es-ES" sz="1200" dirty="0">
              <a:latin typeface="Agency FB" panose="020B0503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194884" y="1436298"/>
            <a:ext cx="117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latin typeface="Agency FB" panose="020B0503020202020204" pitchFamily="34" charset="0"/>
              </a:rPr>
              <a:t>Contiene 3 veces más </a:t>
            </a:r>
            <a:r>
              <a:rPr lang="es-ES" sz="1200" b="1" dirty="0" smtClean="0">
                <a:latin typeface="Agency FB" panose="020B0503020202020204" pitchFamily="34" charset="0"/>
              </a:rPr>
              <a:t>hierro </a:t>
            </a:r>
            <a:r>
              <a:rPr lang="es-ES" sz="1200" dirty="0" smtClean="0">
                <a:latin typeface="Agency FB" panose="020B0503020202020204" pitchFamily="34" charset="0"/>
              </a:rPr>
              <a:t>que la ESPINACA</a:t>
            </a:r>
            <a:endParaRPr lang="es-ES" sz="1200" dirty="0">
              <a:latin typeface="Agency FB" panose="020B0503020202020204" pitchFamily="34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3192983" y="3143147"/>
            <a:ext cx="117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latin typeface="Agency FB" panose="020B0503020202020204" pitchFamily="34" charset="0"/>
              </a:rPr>
              <a:t>Contiene 6 veces más c</a:t>
            </a:r>
            <a:r>
              <a:rPr lang="es-ES" sz="1200" b="1" dirty="0" smtClean="0">
                <a:latin typeface="Agency FB" panose="020B0503020202020204" pitchFamily="34" charset="0"/>
              </a:rPr>
              <a:t>alcio</a:t>
            </a:r>
            <a:r>
              <a:rPr lang="es-ES" sz="1200" dirty="0" smtClean="0">
                <a:latin typeface="Agency FB" panose="020B0503020202020204" pitchFamily="34" charset="0"/>
              </a:rPr>
              <a:t> que la LECHE</a:t>
            </a:r>
            <a:endParaRPr lang="es-ES" sz="1200" dirty="0">
              <a:latin typeface="Agency FB" panose="020B0503020202020204" pitchFamily="3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8153403" y="2592099"/>
            <a:ext cx="117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latin typeface="Agency FB" panose="020B0503020202020204" pitchFamily="34" charset="0"/>
              </a:rPr>
              <a:t>Contiene 3 veces más </a:t>
            </a:r>
            <a:r>
              <a:rPr lang="es-ES" sz="1200" b="1" dirty="0" smtClean="0">
                <a:latin typeface="Agency FB" panose="020B0503020202020204" pitchFamily="34" charset="0"/>
              </a:rPr>
              <a:t>antioxidantes</a:t>
            </a:r>
            <a:r>
              <a:rPr lang="es-ES" sz="1200" dirty="0" smtClean="0">
                <a:latin typeface="Agency FB" panose="020B0503020202020204" pitchFamily="34" charset="0"/>
              </a:rPr>
              <a:t> que el ARÁNDANO</a:t>
            </a:r>
            <a:endParaRPr lang="es-ES" sz="1200" dirty="0">
              <a:latin typeface="Agency FB" panose="020B0503020202020204" pitchFamily="34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3467153" y="4586483"/>
            <a:ext cx="117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latin typeface="Agency FB" panose="020B0503020202020204" pitchFamily="34" charset="0"/>
              </a:rPr>
              <a:t>Contiene 8 veces más </a:t>
            </a:r>
            <a:r>
              <a:rPr lang="es-ES" sz="1200" b="1" dirty="0" smtClean="0">
                <a:latin typeface="Agency FB" panose="020B0503020202020204" pitchFamily="34" charset="0"/>
              </a:rPr>
              <a:t>omega</a:t>
            </a:r>
            <a:r>
              <a:rPr lang="es-ES" sz="1200" dirty="0" smtClean="0">
                <a:latin typeface="Agency FB" panose="020B0503020202020204" pitchFamily="34" charset="0"/>
              </a:rPr>
              <a:t> que la SALMÓN</a:t>
            </a:r>
            <a:endParaRPr lang="es-ES" sz="1200" dirty="0">
              <a:latin typeface="Agency FB" panose="020B0503020202020204" pitchFamily="34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6914150" y="5469689"/>
            <a:ext cx="117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latin typeface="Agency FB" panose="020B0503020202020204" pitchFamily="34" charset="0"/>
              </a:rPr>
              <a:t>Contiene 15 veces más </a:t>
            </a:r>
            <a:r>
              <a:rPr lang="es-ES" sz="1200" b="1" dirty="0" smtClean="0">
                <a:latin typeface="Agency FB" panose="020B0503020202020204" pitchFamily="34" charset="0"/>
              </a:rPr>
              <a:t>magnesio</a:t>
            </a:r>
            <a:r>
              <a:rPr lang="es-ES" sz="1200" dirty="0" smtClean="0">
                <a:latin typeface="Agency FB" panose="020B0503020202020204" pitchFamily="34" charset="0"/>
              </a:rPr>
              <a:t> que el BRÓCOLI</a:t>
            </a:r>
            <a:endParaRPr lang="es-ES" sz="1200" dirty="0">
              <a:latin typeface="Agency FB" panose="020B0503020202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8373979" y="4305293"/>
            <a:ext cx="117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latin typeface="Agency FB" panose="020B0503020202020204" pitchFamily="34" charset="0"/>
              </a:rPr>
              <a:t>Contiene proteico más</a:t>
            </a:r>
            <a:r>
              <a:rPr lang="es-ES" sz="1200" b="1" dirty="0" smtClean="0">
                <a:latin typeface="Agency FB" panose="020B0503020202020204" pitchFamily="34" charset="0"/>
              </a:rPr>
              <a:t> alto </a:t>
            </a:r>
            <a:r>
              <a:rPr lang="es-ES" sz="1200" dirty="0" smtClean="0">
                <a:latin typeface="Agency FB" panose="020B0503020202020204" pitchFamily="34" charset="0"/>
              </a:rPr>
              <a:t>que los FREJOLES</a:t>
            </a:r>
            <a:endParaRPr lang="es-ES" sz="1200" dirty="0">
              <a:latin typeface="Agency FB" panose="020B0503020202020204" pitchFamily="34" charset="0"/>
            </a:endParaRPr>
          </a:p>
        </p:txBody>
      </p:sp>
      <p:graphicFrame>
        <p:nvGraphicFramePr>
          <p:cNvPr id="1025" name="Tabla 10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6078"/>
              </p:ext>
            </p:extLst>
          </p:nvPr>
        </p:nvGraphicFramePr>
        <p:xfrm>
          <a:off x="210649" y="2171273"/>
          <a:ext cx="2163421" cy="27816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63421"/>
              </a:tblGrid>
              <a:tr h="278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>
                          <a:solidFill>
                            <a:schemeClr val="tx1"/>
                          </a:solidFill>
                        </a:rPr>
                        <a:t>ANTIBACTERIAL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a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949833"/>
              </p:ext>
            </p:extLst>
          </p:nvPr>
        </p:nvGraphicFramePr>
        <p:xfrm>
          <a:off x="211680" y="2566478"/>
          <a:ext cx="2162390" cy="27816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62390"/>
              </a:tblGrid>
              <a:tr h="278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ANTI</a:t>
                      </a:r>
                      <a:r>
                        <a:rPr lang="es-ES" sz="1200" b="1" baseline="0" dirty="0" smtClean="0">
                          <a:solidFill>
                            <a:schemeClr val="tx1"/>
                          </a:solidFill>
                        </a:rPr>
                        <a:t>-INFLAMATORIO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6" name="Tabla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34533"/>
              </p:ext>
            </p:extLst>
          </p:nvPr>
        </p:nvGraphicFramePr>
        <p:xfrm>
          <a:off x="208206" y="2957748"/>
          <a:ext cx="2165864" cy="27816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65864"/>
              </a:tblGrid>
              <a:tr h="278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ANTIVIRAL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7" name="Tabla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266661"/>
              </p:ext>
            </p:extLst>
          </p:nvPr>
        </p:nvGraphicFramePr>
        <p:xfrm>
          <a:off x="208207" y="3335478"/>
          <a:ext cx="2165863" cy="27816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65863"/>
              </a:tblGrid>
              <a:tr h="278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ANTITUMORAL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Tab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360947"/>
              </p:ext>
            </p:extLst>
          </p:nvPr>
        </p:nvGraphicFramePr>
        <p:xfrm>
          <a:off x="212173" y="3716965"/>
          <a:ext cx="2172625" cy="457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72625"/>
              </a:tblGrid>
              <a:tr h="278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REGULADOR</a:t>
                      </a:r>
                      <a:r>
                        <a:rPr lang="es-ES" sz="1200" b="1" baseline="0" dirty="0" smtClean="0">
                          <a:solidFill>
                            <a:schemeClr val="tx1"/>
                          </a:solidFill>
                        </a:rPr>
                        <a:t> DE LA PRESIÓN SANGUINEA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0" name="Tabla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596277"/>
              </p:ext>
            </p:extLst>
          </p:nvPr>
        </p:nvGraphicFramePr>
        <p:xfrm>
          <a:off x="224205" y="4274817"/>
          <a:ext cx="2147757" cy="27816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47757"/>
              </a:tblGrid>
              <a:tr h="278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REDUCTOR</a:t>
                      </a:r>
                      <a:r>
                        <a:rPr lang="es-ES" sz="1200" b="1" baseline="0" dirty="0" smtClean="0">
                          <a:solidFill>
                            <a:schemeClr val="tx1"/>
                          </a:solidFill>
                        </a:rPr>
                        <a:t> DE COLESTEROL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96206"/>
              </p:ext>
            </p:extLst>
          </p:nvPr>
        </p:nvGraphicFramePr>
        <p:xfrm>
          <a:off x="224205" y="4656942"/>
          <a:ext cx="2147757" cy="457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47757"/>
              </a:tblGrid>
              <a:tr h="278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REGULADOR</a:t>
                      </a:r>
                      <a:r>
                        <a:rPr lang="es-ES" sz="1200" b="1" baseline="0" dirty="0" smtClean="0">
                          <a:solidFill>
                            <a:schemeClr val="tx1"/>
                          </a:solidFill>
                        </a:rPr>
                        <a:t> DEL AZÚCAR EN LA SANGRE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2" name="Tabla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35143"/>
              </p:ext>
            </p:extLst>
          </p:nvPr>
        </p:nvGraphicFramePr>
        <p:xfrm>
          <a:off x="9813014" y="4908888"/>
          <a:ext cx="2182469" cy="457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82469"/>
              </a:tblGrid>
              <a:tr h="4384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POTENCIADOR</a:t>
                      </a:r>
                      <a:r>
                        <a:rPr lang="es-ES" sz="1200" b="1" baseline="0" dirty="0" smtClean="0">
                          <a:solidFill>
                            <a:schemeClr val="tx1"/>
                          </a:solidFill>
                        </a:rPr>
                        <a:t> CARDIOVASCULAR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5" name="CuadroTexto 44"/>
          <p:cNvSpPr txBox="1"/>
          <p:nvPr/>
        </p:nvSpPr>
        <p:spPr>
          <a:xfrm>
            <a:off x="3727932" y="6327277"/>
            <a:ext cx="4884821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b="1" dirty="0" smtClean="0"/>
              <a:t>+ 200 Nutrientes  + 150 Antioxidantes + 100 Alcaloides</a:t>
            </a:r>
            <a:endParaRPr lang="es-ES" sz="1600" b="1" dirty="0"/>
          </a:p>
        </p:txBody>
      </p:sp>
      <p:graphicFrame>
        <p:nvGraphicFramePr>
          <p:cNvPr id="46" name="Tabla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631944"/>
              </p:ext>
            </p:extLst>
          </p:nvPr>
        </p:nvGraphicFramePr>
        <p:xfrm>
          <a:off x="9827823" y="2659973"/>
          <a:ext cx="2163421" cy="457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63421"/>
              </a:tblGrid>
              <a:tr h="3178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LIMPIA</a:t>
                      </a:r>
                      <a:r>
                        <a:rPr lang="es-ES" sz="1200" b="1" baseline="0" dirty="0" smtClean="0">
                          <a:solidFill>
                            <a:schemeClr val="tx1"/>
                          </a:solidFill>
                        </a:rPr>
                        <a:t> LOS RIÑONES Y EL HÍGADO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160078"/>
              </p:ext>
            </p:extLst>
          </p:nvPr>
        </p:nvGraphicFramePr>
        <p:xfrm>
          <a:off x="9830817" y="3226317"/>
          <a:ext cx="2162390" cy="457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62390"/>
              </a:tblGrid>
              <a:tr h="3390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RELAJA</a:t>
                      </a:r>
                      <a:r>
                        <a:rPr lang="es-ES" sz="1200" b="1" baseline="0" dirty="0" smtClean="0">
                          <a:solidFill>
                            <a:schemeClr val="tx1"/>
                          </a:solidFill>
                        </a:rPr>
                        <a:t> EL SISTEMA NERVIOSO Y MÚSCULOS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9" name="Tabla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024847"/>
              </p:ext>
            </p:extLst>
          </p:nvPr>
        </p:nvGraphicFramePr>
        <p:xfrm>
          <a:off x="9825098" y="3784813"/>
          <a:ext cx="2165863" cy="457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65863"/>
              </a:tblGrid>
              <a:tr h="278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OPTIMIZA</a:t>
                      </a:r>
                      <a:r>
                        <a:rPr lang="es-ES" sz="1200" b="1" baseline="0" dirty="0" smtClean="0">
                          <a:solidFill>
                            <a:schemeClr val="tx1"/>
                          </a:solidFill>
                        </a:rPr>
                        <a:t> EL USO DEL OXIGENO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918037"/>
              </p:ext>
            </p:extLst>
          </p:nvPr>
        </p:nvGraphicFramePr>
        <p:xfrm>
          <a:off x="9827227" y="4344599"/>
          <a:ext cx="2147757" cy="457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47757"/>
              </a:tblGrid>
              <a:tr h="426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FORTALECE</a:t>
                      </a:r>
                      <a:r>
                        <a:rPr lang="es-ES" sz="1200" b="1" baseline="0" dirty="0" smtClean="0">
                          <a:solidFill>
                            <a:schemeClr val="tx1"/>
                          </a:solidFill>
                        </a:rPr>
                        <a:t> EL SISTEMA INMUNOLÓGICO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30" name="Conector angular 1029"/>
          <p:cNvCxnSpPr>
            <a:stCxn id="24" idx="3"/>
          </p:cNvCxnSpPr>
          <p:nvPr/>
        </p:nvCxnSpPr>
        <p:spPr>
          <a:xfrm>
            <a:off x="4711884" y="1787990"/>
            <a:ext cx="221063" cy="2793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Conector angular 1031"/>
          <p:cNvCxnSpPr/>
          <p:nvPr/>
        </p:nvCxnSpPr>
        <p:spPr>
          <a:xfrm rot="5400000">
            <a:off x="6877798" y="1632029"/>
            <a:ext cx="353439" cy="2807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6" name="Conector angular 1035"/>
          <p:cNvCxnSpPr/>
          <p:nvPr/>
        </p:nvCxnSpPr>
        <p:spPr>
          <a:xfrm rot="5400000" flipH="1" flipV="1">
            <a:off x="4520786" y="4839784"/>
            <a:ext cx="282903" cy="2767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Conector angular 1039"/>
          <p:cNvCxnSpPr/>
          <p:nvPr/>
        </p:nvCxnSpPr>
        <p:spPr>
          <a:xfrm>
            <a:off x="3872796" y="3657600"/>
            <a:ext cx="368064" cy="1318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Conector angular 1043"/>
          <p:cNvCxnSpPr>
            <a:stCxn id="30" idx="0"/>
          </p:cNvCxnSpPr>
          <p:nvPr/>
        </p:nvCxnSpPr>
        <p:spPr>
          <a:xfrm rot="16200000" flipV="1">
            <a:off x="7174246" y="5140237"/>
            <a:ext cx="350091" cy="3088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6" name="Conector angular 1045"/>
          <p:cNvCxnSpPr>
            <a:stCxn id="31" idx="1"/>
          </p:cNvCxnSpPr>
          <p:nvPr/>
        </p:nvCxnSpPr>
        <p:spPr>
          <a:xfrm rot="10800000">
            <a:off x="7964905" y="4305293"/>
            <a:ext cx="409074" cy="323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Conector angular 1051"/>
          <p:cNvCxnSpPr/>
          <p:nvPr/>
        </p:nvCxnSpPr>
        <p:spPr>
          <a:xfrm rot="10800000">
            <a:off x="7964905" y="2851485"/>
            <a:ext cx="274547" cy="1564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8" name="Tabla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492456"/>
              </p:ext>
            </p:extLst>
          </p:nvPr>
        </p:nvGraphicFramePr>
        <p:xfrm>
          <a:off x="9827823" y="2100245"/>
          <a:ext cx="2163421" cy="457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63421"/>
              </a:tblGrid>
              <a:tr h="316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DESTRUYE</a:t>
                      </a:r>
                      <a:r>
                        <a:rPr lang="es-ES" sz="1200" b="1" baseline="0" dirty="0" smtClean="0">
                          <a:solidFill>
                            <a:schemeClr val="tx1"/>
                          </a:solidFill>
                        </a:rPr>
                        <a:t> CÉLULAS CANCERÍGENAS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AutoShape 8" descr="Resultado de imagen para ganoderma lucidum  ganoexcel  BENEFICI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3" name="AutoShape 10" descr="Resultado de imagen para ganoderma lucidum  ganoexcel  BENEFICI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aphicFrame>
        <p:nvGraphicFramePr>
          <p:cNvPr id="83" name="Tabla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91745"/>
              </p:ext>
            </p:extLst>
          </p:nvPr>
        </p:nvGraphicFramePr>
        <p:xfrm>
          <a:off x="215446" y="5191790"/>
          <a:ext cx="2165864" cy="27816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65864"/>
              </a:tblGrid>
              <a:tr h="278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dirty="0" smtClean="0">
                          <a:solidFill>
                            <a:schemeClr val="tx1"/>
                          </a:solidFill>
                        </a:rPr>
                        <a:t>FORTALECE</a:t>
                      </a:r>
                      <a:r>
                        <a:rPr lang="es-ES" sz="1200" b="1" baseline="0" dirty="0" smtClean="0">
                          <a:solidFill>
                            <a:schemeClr val="tx1"/>
                          </a:solidFill>
                        </a:rPr>
                        <a:t> LOS HUESOS</a:t>
                      </a:r>
                      <a:endParaRPr lang="es-E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94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2400" y="0"/>
            <a:ext cx="11765280" cy="16916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 smtClean="0">
                <a:latin typeface="Arial Black" panose="020B0A04020102020204" pitchFamily="34" charset="0"/>
              </a:rPr>
              <a:t>¡Nuestro  Ganoderma es Único!</a:t>
            </a:r>
            <a:endParaRPr lang="es-ES" sz="4800" dirty="0">
              <a:latin typeface="Arial Black" panose="020B0A040201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03860" y="1722120"/>
            <a:ext cx="11513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 smtClean="0"/>
              <a:t>Leow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Soon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Seng</a:t>
            </a:r>
            <a:r>
              <a:rPr lang="es-ES" sz="2800" b="1" dirty="0" smtClean="0"/>
              <a:t> soluciona los 3 inconvenientes para lograr que el mundo tuviera acceso a su consumo.</a:t>
            </a:r>
            <a:endParaRPr lang="es-ES" sz="28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563880" y="2941320"/>
            <a:ext cx="21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 Black" panose="020B0A04020102020204" pitchFamily="34" charset="0"/>
                <a:ea typeface="Batang" panose="02030600000101010101" pitchFamily="18" charset="-127"/>
              </a:rPr>
              <a:t>SELECCIÓN</a:t>
            </a:r>
            <a:r>
              <a:rPr lang="es-ES" sz="2000" b="1" dirty="0" smtClean="0">
                <a:latin typeface="Arial Black" panose="020B0A04020102020204" pitchFamily="34" charset="0"/>
                <a:ea typeface="Batang" panose="02030600000101010101" pitchFamily="18" charset="-127"/>
              </a:rPr>
              <a:t> </a:t>
            </a:r>
            <a:endParaRPr lang="es-ES" sz="2000" b="1" dirty="0">
              <a:latin typeface="Arial Black" panose="020B0A04020102020204" pitchFamily="34" charset="0"/>
              <a:ea typeface="Batang" panose="02030600000101010101" pitchFamily="18" charset="-127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807" t="9903" r="49716" b="3673"/>
          <a:stretch/>
        </p:blipFill>
        <p:spPr>
          <a:xfrm>
            <a:off x="594360" y="3432870"/>
            <a:ext cx="1981200" cy="2628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412" y="3629931"/>
            <a:ext cx="6456535" cy="223396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46320" y="2971800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 Black" panose="020B0A04020102020204" pitchFamily="34" charset="0"/>
                <a:ea typeface="Batang" panose="02030600000101010101" pitchFamily="18" charset="-127"/>
              </a:rPr>
              <a:t>PRODUCCIÓN </a:t>
            </a:r>
            <a:endParaRPr lang="es-ES" sz="2400" b="1" dirty="0">
              <a:latin typeface="Arial Black" panose="020B0A04020102020204" pitchFamily="34" charset="0"/>
              <a:ea typeface="Batang" panose="02030600000101010101" pitchFamily="18" charset="-127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692640" y="296437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 Black" panose="020B0A04020102020204" pitchFamily="34" charset="0"/>
                <a:ea typeface="Batang" panose="02030600000101010101" pitchFamily="18" charset="-127"/>
              </a:rPr>
              <a:t>CONSUMO </a:t>
            </a:r>
            <a:endParaRPr lang="es-ES" sz="2400" b="1" dirty="0">
              <a:latin typeface="Arial Black" panose="020B0A04020102020204" pitchFamily="34" charset="0"/>
              <a:ea typeface="Batang" panose="02030600000101010101" pitchFamily="18" charset="-127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9888" t="7395" r="11640" b="13377"/>
          <a:stretch/>
        </p:blipFill>
        <p:spPr>
          <a:xfrm>
            <a:off x="10154513" y="4438393"/>
            <a:ext cx="1077367" cy="653551"/>
          </a:xfrm>
          <a:prstGeom prst="rect">
            <a:avLst/>
          </a:prstGeom>
        </p:spPr>
      </p:pic>
      <p:pic>
        <p:nvPicPr>
          <p:cNvPr id="2054" name="Picture 6" descr="Imagen relacionad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5" r="15173"/>
          <a:stretch/>
        </p:blipFill>
        <p:spPr bwMode="auto">
          <a:xfrm>
            <a:off x="10264140" y="3462953"/>
            <a:ext cx="891540" cy="66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10447020" y="3877716"/>
            <a:ext cx="46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/>
              <a:t>+</a:t>
            </a:r>
            <a:endParaRPr lang="es-ES" sz="36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0439400" y="4968893"/>
            <a:ext cx="46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/>
              <a:t>=</a:t>
            </a:r>
            <a:endParaRPr lang="es-ES" sz="3600" b="1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/>
          <a:srcRect r="38945"/>
          <a:stretch/>
        </p:blipFill>
        <p:spPr>
          <a:xfrm>
            <a:off x="10200233" y="5516779"/>
            <a:ext cx="1001167" cy="72744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adroTexto 12"/>
          <p:cNvSpPr txBox="1"/>
          <p:nvPr/>
        </p:nvSpPr>
        <p:spPr>
          <a:xfrm>
            <a:off x="1930196" y="6210382"/>
            <a:ext cx="8663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UNICO GANODERMA 100% SOLUBLE EN AGUA, ACEITE Y ALCOHOL</a:t>
            </a:r>
            <a:endParaRPr lang="es-E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6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6" y="142407"/>
            <a:ext cx="11705328" cy="65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87" y="344228"/>
            <a:ext cx="11118163" cy="6237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2442407" y="457199"/>
            <a:ext cx="703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Bodoni MT Black" panose="02070A03080606020203" pitchFamily="18" charset="0"/>
              </a:rPr>
              <a:t>Ayuda en caso de:</a:t>
            </a:r>
            <a:endParaRPr lang="es-ES" sz="3600" dirty="0">
              <a:latin typeface="Bodoni MT Black" panose="02070A03080606020203" pitchFamily="18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70" y="5190345"/>
            <a:ext cx="1107803" cy="137659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96" y="1874107"/>
            <a:ext cx="1022555" cy="13479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1" y="3531267"/>
            <a:ext cx="1020069" cy="134991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92" y="351502"/>
            <a:ext cx="1026955" cy="1359026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2442407" y="1225689"/>
            <a:ext cx="26228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Acidez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Adicción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Asma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Alzheimer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Bronquitis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Cáncer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Cirrosis Hepática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Colesterol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Cólicos Mestruales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Diabetes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Enfermedades Renales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Epilepsia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Estrés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Estreñimiento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Fibromialgia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Gastritis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Insomnio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Indigestión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Intoxicación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497849" y="1204949"/>
            <a:ext cx="28915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Incontinencia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Menopausia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Migrañas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Miomas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Nutre el cerebro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Parkinson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Presión alta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Prostatitis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Psoriasis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Reumatismo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Sinusitis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Tumores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Ulceras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Várices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Vitíligo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VIH-Sida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Enfermedades cardiacas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Anti-Envejecimiento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Perdida de peso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485387" y="1225689"/>
            <a:ext cx="28915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Energía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La piel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Artritis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Huesos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Obesidad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Inmunidad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Gripe y resfriados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Asma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Herpes y otros virus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Alergias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Aumenta la potencia sexual</a:t>
            </a:r>
          </a:p>
          <a:p>
            <a:r>
              <a:rPr lang="es-ES" dirty="0" smtClean="0"/>
              <a:t>Y mucho más..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 smtClean="0"/>
          </a:p>
          <a:p>
            <a:endParaRPr lang="es-ES" dirty="0" smtClean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5" y="1911934"/>
            <a:ext cx="1085799" cy="134799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70" y="3569094"/>
            <a:ext cx="1083159" cy="134991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01" y="389329"/>
            <a:ext cx="1090471" cy="1359026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068" y="5109753"/>
            <a:ext cx="2324308" cy="1450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360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367</Words>
  <Application>Microsoft Office PowerPoint</Application>
  <PresentationFormat>Panorámica</PresentationFormat>
  <Paragraphs>141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1" baseType="lpstr">
      <vt:lpstr>Batang</vt:lpstr>
      <vt:lpstr>Agency FB</vt:lpstr>
      <vt:lpstr>Arial</vt:lpstr>
      <vt:lpstr>Arial Black</vt:lpstr>
      <vt:lpstr>Arial Rounded MT Bold</vt:lpstr>
      <vt:lpstr>Bodoni MT Black</vt:lpstr>
      <vt:lpstr>Browallia New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GANODERMA LUCIDUM</dc:title>
  <dc:creator>user</dc:creator>
  <cp:lastModifiedBy>user</cp:lastModifiedBy>
  <cp:revision>112</cp:revision>
  <dcterms:created xsi:type="dcterms:W3CDTF">2019-10-19T20:22:05Z</dcterms:created>
  <dcterms:modified xsi:type="dcterms:W3CDTF">2019-12-26T19:06:13Z</dcterms:modified>
</cp:coreProperties>
</file>